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Merriweather" panose="00000500000000000000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57" y="61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ea446f2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ea446f2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ea446f23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dea446f23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ea446f23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ea446f23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ea446f23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ea446f23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ea446f23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dea446f23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ea446f23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dea446f23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ea446f23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dea446f23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ea446f23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dea446f23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dea446f23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dea446f23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dea446f235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dea446f235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71af41ff7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71af41ff7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dea446f23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dea446f235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ea446f23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dea446f23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dea446f23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dea446f23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ea446f23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ea446f23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71af41ff7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71af41ff7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71af41ff7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71af41ff7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1af41ff7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71af41ff7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1af41ff7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71af41ff7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ea446f23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dea446f23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dea446f23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dea446f23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ea446f23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ea446f23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hyperlink" Target="https://docs.google.com/document/u/0/d/1JB_YOW4dWl_DQGTI_HPykc__my7pIgdd/ed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document/u/0/d/1bxDvEG8m3fZ0jbJtVzFW0qIjzjbwpBTcnd6G90GQsew/ed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2w.indiana.edu/explore-collections/hanbok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docs.google.com/document/u/0/d/1XwCcllHsGOeuDfoz8ineI0HCMRqpMhYWNWV2Yh3wUnI/edi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u/0/d/1tx147M9d7nM_2KIb3bL58wyKxzUpX_D1MJn4GTIS_WY/edi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docs.google.com/document/u/0/d/1gNrEc83QIckLwlG5yg_zO5x2h7b0g0y2GKwG5hMJJxE/ed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document/u/0/d/1NH8f09LzbdyQuWZENkwK0ccfUVLym3xMBH2J5SkGFho/ed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document/u/0/d/1bxDvEG8m3fZ0jbJtVzFW0qIjzjbwpBTcnd6G90GQsew/edi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2w.indiana.edu/explore-collections/velvet-embroidered-shir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document/u/0/d/1j-7bWyWWzd94X6Ac0ukGK6i6Ts2ov8wd6KRdvsR21LE/edit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ropa que llevamos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497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¿Cómo es y qué significa para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nosotros?</a:t>
            </a:r>
            <a:endParaRPr/>
          </a:p>
        </p:txBody>
      </p:sp>
      <p:pic>
        <p:nvPicPr>
          <p:cNvPr id="66" name="Google Shape;66;p13" title="Buckley's Hispanic Heritage Observance a time of inspiratio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25" y="2312050"/>
            <a:ext cx="2900300" cy="192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title="Traditional Clothing Free Stock Photo - Public Domain Pictur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6743" y="144793"/>
            <a:ext cx="2686512" cy="21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title="Royalty-Free photo: Photo of woman wearing brown and blue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8225" y="1337274"/>
            <a:ext cx="3561574" cy="23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title="JBA honors Native American Heritage and Disability Awareness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9550" y="2180925"/>
            <a:ext cx="1952443" cy="265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title="Free Images : girl, child, clothing, childhood, toddler, paraguay ..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1275" y="3474200"/>
            <a:ext cx="984375" cy="148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 title="Maasai Women | Maasai women in traditional clothing and jewe… | Flickr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96624" y="3644601"/>
            <a:ext cx="1779000" cy="1334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7430425" y="4501850"/>
            <a:ext cx="1512900" cy="45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Hanbok and Huipil Lesson Plan.docx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Hanbok</a:t>
            </a: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1"/>
          </p:nvPr>
        </p:nvSpPr>
        <p:spPr>
          <a:xfrm>
            <a:off x="311700" y="15737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025"/>
              <a:t>¿Cómo es?</a:t>
            </a:r>
            <a:endParaRPr sz="2025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025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025"/>
              <a:t>¿Qué notas?</a:t>
            </a:r>
            <a:endParaRPr sz="2025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1000"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325" y="353725"/>
            <a:ext cx="3982551" cy="410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421250" y="2925600"/>
            <a:ext cx="1416300" cy="17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Students will first answer on accompanying activity pages</a:t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Student Activities Handout 1</a:t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3002850" y="4403000"/>
            <a:ext cx="3951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https://w2w.indiana.edu/explore-collections/hanbok.html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Hanbok</a:t>
            </a: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311700" y="15737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025"/>
              <a:t>¿Cómo es?</a:t>
            </a:r>
            <a:endParaRPr sz="2025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025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025"/>
              <a:t>¿Qué notas?</a:t>
            </a:r>
            <a:endParaRPr sz="2025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1000"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050" y="429925"/>
            <a:ext cx="2449025" cy="25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6144125" y="3078200"/>
            <a:ext cx="2424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https://w2w.indiana.edu/explore-collections/hanbok.html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2593500" y="281725"/>
            <a:ext cx="3132300" cy="4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un vestido/una chaqueta/una blusa.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negro con flores azules.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largo.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Tiene mangas largas.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tradicional.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949" y="239350"/>
            <a:ext cx="3500375" cy="262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5478988" y="2864625"/>
            <a:ext cx="34083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https://www.vogue.com/article/what-my-wedding-hanbok-taught-me-about-ancient-korean-royalty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" name="Google Shape;182;p24"/>
          <p:cNvPicPr preferRelativeResize="0"/>
          <p:nvPr/>
        </p:nvPicPr>
        <p:blipFill rotWithShape="1">
          <a:blip r:embed="rId4">
            <a:alphaModFix/>
          </a:blip>
          <a:srcRect l="26305" t="28967" r="15456"/>
          <a:stretch/>
        </p:blipFill>
        <p:spPr>
          <a:xfrm>
            <a:off x="314375" y="2343150"/>
            <a:ext cx="2758626" cy="224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306538" y="4536200"/>
            <a:ext cx="2855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https://www.scmp.com/yp/discover/lifestyle/article/3128751/what-hanbok-learn-all-about-koreas-traditional-dress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1725" y="684450"/>
            <a:ext cx="1674523" cy="210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9175" y="1858275"/>
            <a:ext cx="1617775" cy="242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/>
        </p:nvSpPr>
        <p:spPr>
          <a:xfrm>
            <a:off x="2870025" y="391750"/>
            <a:ext cx="25911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https://meeheehanbok.com/collections/mens-hanbok</a:t>
            </a:r>
            <a:endParaRPr sz="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1356575" y="1600988"/>
            <a:ext cx="26775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https://www.cnn.com/style/article/korean-hanbok-fashion/index.html</a:t>
            </a:r>
            <a:endParaRPr sz="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5982064" y="4229000"/>
            <a:ext cx="30618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El Hanbok: Una joya cultural de Corea del Sur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pesar de sus culturas diferentes, ¿qué tienen en común el Huipil y el Hanbok?</a:t>
            </a:r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1"/>
          </p:nvPr>
        </p:nvSpPr>
        <p:spPr>
          <a:xfrm>
            <a:off x="311700" y="23357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Students will work in partners to complete a venn diagram in L2 on accompanying activity pages</a:t>
            </a:r>
            <a:endParaRPr sz="13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292600" y="2944725"/>
            <a:ext cx="29010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Student Activity Handout 2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40"/>
              <a:t>¿Qué tienen en común el Huipil y el Hanbok?</a:t>
            </a:r>
            <a:endParaRPr sz="2220"/>
          </a:p>
        </p:txBody>
      </p:sp>
      <p:sp>
        <p:nvSpPr>
          <p:cNvPr id="201" name="Google Shape;201;p26"/>
          <p:cNvSpPr/>
          <p:nvPr/>
        </p:nvSpPr>
        <p:spPr>
          <a:xfrm>
            <a:off x="2847850" y="1579375"/>
            <a:ext cx="5933400" cy="341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369700" y="1568950"/>
            <a:ext cx="6005400" cy="3416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391525"/>
            <a:ext cx="1198175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975" y="1420525"/>
            <a:ext cx="1056299" cy="10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1400225" y="1457150"/>
            <a:ext cx="11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HUIPIL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6749500" y="1443450"/>
            <a:ext cx="1094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HANBOK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4184200" y="1753100"/>
            <a:ext cx="9141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AMBOS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3740200" y="2259075"/>
            <a:ext cx="19266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Son negros con flores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3639350" y="2679475"/>
            <a:ext cx="20274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ropa tradicional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1556425" y="1829300"/>
            <a:ext cx="12915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Esta prenda es una blusa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6142675" y="1805175"/>
            <a:ext cx="14268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Esta prenda es una bata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612000" y="2443775"/>
            <a:ext cx="2711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Las flores son de colores vivos: rosado, anarajado y amarillo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6464800" y="2426750"/>
            <a:ext cx="19266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Las flores son azules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823600" y="3034100"/>
            <a:ext cx="20274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No tiene mangas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6695200" y="3020125"/>
            <a:ext cx="17706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Tiene mangas largas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522100" y="3423250"/>
            <a:ext cx="25932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de la cultura maya en México, Guatemala y Honduras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6669475" y="3547700"/>
            <a:ext cx="19266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de Corea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5993050" y="4022950"/>
            <a:ext cx="23121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Hombres y mujeres lo llevan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1314125" y="4033900"/>
            <a:ext cx="19683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Mujeres lo llevan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3056100" y="3123475"/>
            <a:ext cx="31557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Se llevan en eventos importantes como bodas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3462300" y="3748875"/>
            <a:ext cx="24057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Históricamente era ropa cotidiana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2118825" y="4397875"/>
            <a:ext cx="15414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un vestido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5638950" y="4397875"/>
            <a:ext cx="1770600" cy="2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un traje o vestido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6"/>
          <p:cNvSpPr txBox="1">
            <a:spLocks noGrp="1"/>
          </p:cNvSpPr>
          <p:nvPr>
            <p:ph type="subTitle" idx="4294967295"/>
          </p:nvPr>
        </p:nvSpPr>
        <p:spPr>
          <a:xfrm>
            <a:off x="0" y="4720749"/>
            <a:ext cx="2118900" cy="7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0000"/>
                </a:solidFill>
              </a:rPr>
              <a:t>Teacher led class recap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40"/>
              <a:t>¿Cuál prenda es </a:t>
            </a:r>
            <a:r>
              <a:rPr lang="en" sz="2940" b="1">
                <a:solidFill>
                  <a:srgbClr val="FF9900"/>
                </a:solidFill>
              </a:rPr>
              <a:t>más ______ que</a:t>
            </a:r>
            <a:r>
              <a:rPr lang="en" sz="2940"/>
              <a:t> la otra?</a:t>
            </a:r>
            <a:endParaRPr sz="2220"/>
          </a:p>
        </p:txBody>
      </p:sp>
      <p:pic>
        <p:nvPicPr>
          <p:cNvPr id="230" name="Google Shape;2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391525"/>
            <a:ext cx="1198175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975" y="1420525"/>
            <a:ext cx="1056299" cy="10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1400225" y="1457150"/>
            <a:ext cx="11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HUIPIL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6749500" y="1443450"/>
            <a:ext cx="1094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HANBOK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4587075" y="5823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adjectivo</a:t>
            </a:r>
            <a:endParaRPr sz="1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5" name="Google Shape;235;p27"/>
          <p:cNvCxnSpPr/>
          <p:nvPr/>
        </p:nvCxnSpPr>
        <p:spPr>
          <a:xfrm>
            <a:off x="4576675" y="1530050"/>
            <a:ext cx="10500" cy="3384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27"/>
          <p:cNvSpPr txBox="1">
            <a:spLocks noGrp="1"/>
          </p:cNvSpPr>
          <p:nvPr>
            <p:ph type="subTitle" idx="4294967295"/>
          </p:nvPr>
        </p:nvSpPr>
        <p:spPr>
          <a:xfrm>
            <a:off x="0" y="4761828"/>
            <a:ext cx="21189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0000"/>
                </a:solidFill>
              </a:rPr>
              <a:t>Teacher led structural practice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40"/>
              <a:t>¿Cuál prenda es </a:t>
            </a:r>
            <a:r>
              <a:rPr lang="en" sz="2940" b="1">
                <a:solidFill>
                  <a:srgbClr val="FF9900"/>
                </a:solidFill>
              </a:rPr>
              <a:t>más ______ que</a:t>
            </a:r>
            <a:r>
              <a:rPr lang="en" sz="2940"/>
              <a:t> la otra?</a:t>
            </a:r>
            <a:endParaRPr sz="2220"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391525"/>
            <a:ext cx="1198175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975" y="1420525"/>
            <a:ext cx="1056299" cy="10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/>
        </p:nvSpPr>
        <p:spPr>
          <a:xfrm>
            <a:off x="1400225" y="1457150"/>
            <a:ext cx="11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HUIPIL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6749500" y="1443450"/>
            <a:ext cx="1094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HANBOK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4587075" y="5061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corta</a:t>
            </a:r>
            <a:endParaRPr sz="29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7" name="Google Shape;247;p28"/>
          <p:cNvCxnSpPr/>
          <p:nvPr/>
        </p:nvCxnSpPr>
        <p:spPr>
          <a:xfrm>
            <a:off x="4576675" y="1530050"/>
            <a:ext cx="10500" cy="3384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28"/>
          <p:cNvSpPr txBox="1"/>
          <p:nvPr/>
        </p:nvSpPr>
        <p:spPr>
          <a:xfrm>
            <a:off x="5368175" y="832250"/>
            <a:ext cx="378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40"/>
              <a:t>¿Cuál prenda es </a:t>
            </a:r>
            <a:r>
              <a:rPr lang="en" sz="2940" b="1">
                <a:solidFill>
                  <a:srgbClr val="FF9900"/>
                </a:solidFill>
              </a:rPr>
              <a:t>más ______ que</a:t>
            </a:r>
            <a:r>
              <a:rPr lang="en" sz="2940"/>
              <a:t> la otra?</a:t>
            </a:r>
            <a:endParaRPr sz="2220"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391525"/>
            <a:ext cx="1198175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975" y="1420525"/>
            <a:ext cx="1056299" cy="10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>
            <a:off x="1400225" y="1457150"/>
            <a:ext cx="11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HUIPIL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6749500" y="1443450"/>
            <a:ext cx="1094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HANBOK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4587075" y="5061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9" name="Google Shape;259;p29"/>
          <p:cNvCxnSpPr/>
          <p:nvPr/>
        </p:nvCxnSpPr>
        <p:spPr>
          <a:xfrm>
            <a:off x="4576675" y="1530050"/>
            <a:ext cx="10500" cy="3384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0" name="Google Shape;260;p29"/>
          <p:cNvSpPr txBox="1"/>
          <p:nvPr/>
        </p:nvSpPr>
        <p:spPr>
          <a:xfrm>
            <a:off x="1587675" y="2227825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corto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4587075" y="5061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larga</a:t>
            </a:r>
            <a:endParaRPr sz="29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40"/>
              <a:t>¿Cuál prenda es </a:t>
            </a:r>
            <a:r>
              <a:rPr lang="en" sz="2940" b="1">
                <a:solidFill>
                  <a:srgbClr val="FF9900"/>
                </a:solidFill>
              </a:rPr>
              <a:t>más ______ que</a:t>
            </a:r>
            <a:r>
              <a:rPr lang="en" sz="2940"/>
              <a:t> la otra?</a:t>
            </a:r>
            <a:endParaRPr sz="2220"/>
          </a:p>
        </p:txBody>
      </p:sp>
      <p:pic>
        <p:nvPicPr>
          <p:cNvPr id="267" name="Google Shape;2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391525"/>
            <a:ext cx="1198175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975" y="1420525"/>
            <a:ext cx="1056299" cy="10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/>
        </p:nvSpPr>
        <p:spPr>
          <a:xfrm>
            <a:off x="1400225" y="1457150"/>
            <a:ext cx="11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HUIPIL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30"/>
          <p:cNvSpPr txBox="1"/>
          <p:nvPr/>
        </p:nvSpPr>
        <p:spPr>
          <a:xfrm>
            <a:off x="6749500" y="1443450"/>
            <a:ext cx="1094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HANBOK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4587075" y="5061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2" name="Google Shape;272;p30"/>
          <p:cNvCxnSpPr/>
          <p:nvPr/>
        </p:nvCxnSpPr>
        <p:spPr>
          <a:xfrm>
            <a:off x="4576675" y="1530050"/>
            <a:ext cx="10500" cy="3384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3" name="Google Shape;273;p30"/>
          <p:cNvSpPr txBox="1"/>
          <p:nvPr/>
        </p:nvSpPr>
        <p:spPr>
          <a:xfrm>
            <a:off x="1587675" y="2227825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corto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30"/>
          <p:cNvSpPr txBox="1"/>
          <p:nvPr/>
        </p:nvSpPr>
        <p:spPr>
          <a:xfrm>
            <a:off x="4587075" y="5061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vieja</a:t>
            </a:r>
            <a:endParaRPr sz="29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5395575" y="2171250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largo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/>
              <a:t>¿Cuál prenda es de colores </a:t>
            </a:r>
            <a:r>
              <a:rPr lang="en" sz="2440" b="1">
                <a:solidFill>
                  <a:srgbClr val="FF9900"/>
                </a:solidFill>
              </a:rPr>
              <a:t>más ______ que</a:t>
            </a:r>
            <a:r>
              <a:rPr lang="en" sz="2440"/>
              <a:t> la otra?</a:t>
            </a:r>
            <a:endParaRPr sz="1720"/>
          </a:p>
        </p:txBody>
      </p:sp>
      <p:pic>
        <p:nvPicPr>
          <p:cNvPr id="281" name="Google Shape;2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391525"/>
            <a:ext cx="1198175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975" y="1420525"/>
            <a:ext cx="1056299" cy="10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1400225" y="1457150"/>
            <a:ext cx="11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HUIPIL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1"/>
          <p:cNvSpPr txBox="1"/>
          <p:nvPr/>
        </p:nvSpPr>
        <p:spPr>
          <a:xfrm>
            <a:off x="6749500" y="1443450"/>
            <a:ext cx="1094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HANBOK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31"/>
          <p:cNvSpPr txBox="1"/>
          <p:nvPr/>
        </p:nvSpPr>
        <p:spPr>
          <a:xfrm>
            <a:off x="4587075" y="5061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6" name="Google Shape;286;p31"/>
          <p:cNvCxnSpPr/>
          <p:nvPr/>
        </p:nvCxnSpPr>
        <p:spPr>
          <a:xfrm>
            <a:off x="4576675" y="1530050"/>
            <a:ext cx="10500" cy="3384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7" name="Google Shape;287;p31"/>
          <p:cNvSpPr txBox="1"/>
          <p:nvPr/>
        </p:nvSpPr>
        <p:spPr>
          <a:xfrm>
            <a:off x="1587675" y="2075425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corto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31"/>
          <p:cNvSpPr txBox="1"/>
          <p:nvPr/>
        </p:nvSpPr>
        <p:spPr>
          <a:xfrm>
            <a:off x="5305675" y="454025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vivos</a:t>
            </a:r>
            <a:endParaRPr sz="24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5395575" y="2171250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largo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1587675" y="2761225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viejo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31"/>
          <p:cNvSpPr txBox="1"/>
          <p:nvPr/>
        </p:nvSpPr>
        <p:spPr>
          <a:xfrm>
            <a:off x="642775" y="3523225"/>
            <a:ext cx="3284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De colores más vivos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¿Qué ropa les gusta llevar?</a:t>
            </a: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311700" y="1519646"/>
            <a:ext cx="4242600" cy="15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 a las clases?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¿los fines de semana?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¿a un evento importante?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¿en fotos?</a:t>
            </a:r>
            <a:endParaRPr/>
          </a:p>
        </p:txBody>
      </p:sp>
      <p:pic>
        <p:nvPicPr>
          <p:cNvPr id="79" name="Google Shape;79;p14" title="Men Suit Photos Images | Free Photos, PNG Stickers, Wallpapers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700" y="2887719"/>
            <a:ext cx="1984124" cy="13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 title="Royalty-Free photo: Blue and white knitted crew-neck shirt | PickPi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50449"/>
            <a:ext cx="2067707" cy="139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 title="Women's Lightweight Crop Hooded Pullover Sweatshirt - Independen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3225" y="2612075"/>
            <a:ext cx="1332190" cy="15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 title="1954 cocktail dress - 1950s cocktail dress | A 1954 cocktail… | Flick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8022" y="192025"/>
            <a:ext cx="1906676" cy="2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 title="Free Images : basketball, training, clothing, outerwear, brand ..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5425" y="1265375"/>
            <a:ext cx="1638673" cy="1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 title="T Shirt Mockup Free Images | Free Photos, PNG Stickers, Wallpapers ...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40146" y="1409325"/>
            <a:ext cx="1165580" cy="15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 title="Adesso Safa White Trainers – Kitty Brown Boutiqu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76450" y="3986925"/>
            <a:ext cx="1080375" cy="10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 title="High heel shoe low poly pattern | Free SV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36975" y="3507700"/>
            <a:ext cx="1711999" cy="1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 title="Zadig &amp; Voltaire | Alpha Cecilia Sandals | Folk Suede – Shop BC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07176" y="3834525"/>
            <a:ext cx="961823" cy="10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 title="Hummingbird, Earrings, Fashion, Jewelry, blue, old-fashioned free ...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25295" y="2913348"/>
            <a:ext cx="1429550" cy="95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 title="Camp Hat – KNOWN SUPPLY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15989" y="377450"/>
            <a:ext cx="816386" cy="9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 title="Jeans | Free Stock Photo | Close-up of a blue jean pocket | # 577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58675" y="1396696"/>
            <a:ext cx="1712001" cy="13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title="Bamboo Kids Clothing - Super Soft Bamboo Kids Apparel – Peregrine ...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96619" y="3226646"/>
            <a:ext cx="1638681" cy="163868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233775" y="4599050"/>
            <a:ext cx="17121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6"/>
              </a:rPr>
              <a:t>Lista de vocabulario</a:t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152400" y="115835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Paired discussion followed by whole class sharing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/>
              <a:t>¿Cuál prenda es de mangas </a:t>
            </a:r>
            <a:r>
              <a:rPr lang="en" sz="2440" b="1">
                <a:solidFill>
                  <a:srgbClr val="FF9900"/>
                </a:solidFill>
              </a:rPr>
              <a:t>más ______ que</a:t>
            </a:r>
            <a:r>
              <a:rPr lang="en" sz="2440"/>
              <a:t> la otra?</a:t>
            </a:r>
            <a:endParaRPr sz="1720"/>
          </a:p>
        </p:txBody>
      </p:sp>
      <p:pic>
        <p:nvPicPr>
          <p:cNvPr id="297" name="Google Shape;2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391525"/>
            <a:ext cx="1198175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975" y="1420525"/>
            <a:ext cx="1056299" cy="10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1400225" y="1457150"/>
            <a:ext cx="11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HUIPIL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6749500" y="1443450"/>
            <a:ext cx="1094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HANBOK</a:t>
            </a:r>
            <a:endParaRPr sz="1300" b="1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4587075" y="506100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2" name="Google Shape;302;p32"/>
          <p:cNvCxnSpPr/>
          <p:nvPr/>
        </p:nvCxnSpPr>
        <p:spPr>
          <a:xfrm>
            <a:off x="4576675" y="1530050"/>
            <a:ext cx="10500" cy="3384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32"/>
          <p:cNvSpPr txBox="1"/>
          <p:nvPr/>
        </p:nvSpPr>
        <p:spPr>
          <a:xfrm>
            <a:off x="1587675" y="2075425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corto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5305675" y="454025"/>
            <a:ext cx="1593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largas</a:t>
            </a:r>
            <a:endParaRPr sz="24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2"/>
          <p:cNvSpPr txBox="1"/>
          <p:nvPr/>
        </p:nvSpPr>
        <p:spPr>
          <a:xfrm>
            <a:off x="5395575" y="2095050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largo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2"/>
          <p:cNvSpPr txBox="1"/>
          <p:nvPr/>
        </p:nvSpPr>
        <p:spPr>
          <a:xfrm>
            <a:off x="1587675" y="2761225"/>
            <a:ext cx="22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Más viejo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32"/>
          <p:cNvSpPr txBox="1"/>
          <p:nvPr/>
        </p:nvSpPr>
        <p:spPr>
          <a:xfrm>
            <a:off x="642775" y="3523225"/>
            <a:ext cx="3284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De colores más vivos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32"/>
          <p:cNvSpPr txBox="1"/>
          <p:nvPr/>
        </p:nvSpPr>
        <p:spPr>
          <a:xfrm>
            <a:off x="5395575" y="2780850"/>
            <a:ext cx="3284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De mangas más largas</a:t>
            </a:r>
            <a:endParaRPr sz="2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¿Cuál estilo te gusta más? ¿Por qué?</a:t>
            </a:r>
            <a:endParaRPr/>
          </a:p>
        </p:txBody>
      </p:sp>
      <p:pic>
        <p:nvPicPr>
          <p:cNvPr id="314" name="Google Shape;3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250" y="1243950"/>
            <a:ext cx="2499501" cy="36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0275" y="1548750"/>
            <a:ext cx="4007777" cy="30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 txBox="1"/>
          <p:nvPr/>
        </p:nvSpPr>
        <p:spPr>
          <a:xfrm>
            <a:off x="160875" y="4463650"/>
            <a:ext cx="20583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https://www.reddit.com/r/CulturalAttire/comments/kenfqb/mexico_the_huipil_tunic/?rdt=56773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33"/>
          <p:cNvSpPr txBox="1"/>
          <p:nvPr/>
        </p:nvSpPr>
        <p:spPr>
          <a:xfrm>
            <a:off x="5250388" y="4464825"/>
            <a:ext cx="34083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https://www.vogue.com/article/what-my-wedding-hanbok-taught-me-about-ancient-korean-royalty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3"/>
          <p:cNvSpPr txBox="1">
            <a:spLocks noGrp="1"/>
          </p:cNvSpPr>
          <p:nvPr>
            <p:ph type="subTitle" idx="1"/>
          </p:nvPr>
        </p:nvSpPr>
        <p:spPr>
          <a:xfrm>
            <a:off x="5181600" y="1083935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Paired discussion or full class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¿Hay tradiciones en tu familia / cultura con respecto a la ropa?</a:t>
            </a:r>
            <a:endParaRPr/>
          </a:p>
        </p:txBody>
      </p:sp>
      <p:sp>
        <p:nvSpPr>
          <p:cNvPr id="324" name="Google Shape;324;p34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Paired discussion, full class or combination of both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25" name="Google Shape;325;p34" title="Black And White Thinking Images | Free Photos, PNG Stickers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9300" y="2782200"/>
            <a:ext cx="1827900" cy="18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5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¿Por qué puede serle importante a alguien mantener el uso de la ropa tradicional de la(s) cultura(s) de su herencia?</a:t>
            </a:r>
            <a:endParaRPr/>
          </a:p>
        </p:txBody>
      </p:sp>
      <p:sp>
        <p:nvSpPr>
          <p:cNvPr id="331" name="Google Shape;331;p35"/>
          <p:cNvSpPr txBox="1">
            <a:spLocks noGrp="1"/>
          </p:cNvSpPr>
          <p:nvPr>
            <p:ph type="subTitle" idx="1"/>
          </p:nvPr>
        </p:nvSpPr>
        <p:spPr>
          <a:xfrm>
            <a:off x="311700" y="27929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Paired discussion, full class or combination of both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32" name="Google Shape;332;p35" title="Black And White Thinking Images | Free Photos, PNG Stickers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9300" y="2782200"/>
            <a:ext cx="1827900" cy="18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 txBox="1"/>
          <p:nvPr/>
        </p:nvSpPr>
        <p:spPr>
          <a:xfrm>
            <a:off x="354900" y="4574300"/>
            <a:ext cx="34617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Self Reflection Activity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 title="World Map Free Stock Photo - Public Domain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8300" y="958126"/>
            <a:ext cx="5820900" cy="3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311700" y="1878536"/>
            <a:ext cx="4931400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¿Por qué sí o no?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¿Cuándo sí y cuándo no?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¿Cómo sí y cómo no?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¿Nos vestimos todos iguales?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1"/>
          </p:nvPr>
        </p:nvSpPr>
        <p:spPr>
          <a:xfrm>
            <a:off x="152400" y="115835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Paired discussion followed by whole class sharing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ctrTitle"/>
          </p:nvPr>
        </p:nvSpPr>
        <p:spPr>
          <a:xfrm>
            <a:off x="311700" y="3873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¿Comunica algo la ropa que llevas?</a:t>
            </a: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311700" y="1573721"/>
            <a:ext cx="4242600" cy="28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De dónde eres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	Cultura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	Urbano o rural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	Clima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Tradicional o moderno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Joven o viejo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Clase social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Creencias religiosas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Personalidad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8" name="Google Shape;108;p16" title="Black And White Thinking Images | Free Photos, PNG Stickers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700" y="1441225"/>
            <a:ext cx="3168876" cy="3168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>
            <a:spLocks noGrp="1"/>
          </p:cNvSpPr>
          <p:nvPr>
            <p:ph type="subTitle" idx="1"/>
          </p:nvPr>
        </p:nvSpPr>
        <p:spPr>
          <a:xfrm>
            <a:off x="225300" y="4323335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Paired discussion followed by whole class sharing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 title="World Map Free Stock Photo - Public Domain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8300" y="958126"/>
            <a:ext cx="5820900" cy="3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311700" y="1878536"/>
            <a:ext cx="4931400" cy="17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¿De dónde proviene?</a:t>
            </a:r>
            <a:endParaRPr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047" y="1675850"/>
            <a:ext cx="2870325" cy="267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282550" y="4456550"/>
            <a:ext cx="2811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https://w2w.indiana.edu/explore-collections/velvet-embroidered-shirt.html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6729175" y="2901475"/>
            <a:ext cx="489600" cy="249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Huipil</a:t>
            </a:r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"/>
          </p:nvPr>
        </p:nvSpPr>
        <p:spPr>
          <a:xfrm>
            <a:off x="259625" y="1420289"/>
            <a:ext cx="4242600" cy="15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¿Cómo es?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¿Qué notas?</a:t>
            </a:r>
            <a:endParaRPr sz="1800"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4652" y="304800"/>
            <a:ext cx="4667150" cy="43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4670200" y="4227825"/>
            <a:ext cx="2811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https://w2w.indiana.edu/explore-collections/velvet-embroidered-shirt.html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421250" y="2925600"/>
            <a:ext cx="1416300" cy="17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Students will first answer on accompanying activity pages</a:t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Student Activities Handout 1</a:t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Huipil</a:t>
            </a: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"/>
          </p:nvPr>
        </p:nvSpPr>
        <p:spPr>
          <a:xfrm>
            <a:off x="259625" y="1420289"/>
            <a:ext cx="4242600" cy="15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¿Cómo es?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¿Qué notas?</a:t>
            </a:r>
            <a:endParaRPr sz="1800"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751" y="457200"/>
            <a:ext cx="2530850" cy="23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6017750" y="2863525"/>
            <a:ext cx="2811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https://w2w.indiana.edu/explore-collections/velvet-embroidered-shirt.html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2483325" y="244700"/>
            <a:ext cx="3134700" cy="4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una blusa.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negra con flores.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bordada con colores vivos.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corta.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No tiene mangas.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Es tradicional.</a:t>
            </a:r>
            <a:endParaRPr sz="25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150" y="193725"/>
            <a:ext cx="2058149" cy="301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6784550" y="3203500"/>
            <a:ext cx="20583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https://www.reddit.com/r/CulturalAttire/comments/kenfqb/mexico_the_huipil_tunic/?rdt=56773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2540660"/>
            <a:ext cx="2221841" cy="222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221950" y="2096650"/>
            <a:ext cx="22218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https://www.mayanhands.org/blogs/news/182884679-the-glory-of-the-huipil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7150" y="451601"/>
            <a:ext cx="3263600" cy="387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2962400" y="4394075"/>
            <a:ext cx="3301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https://mexiconewsdaily.com/mexico-living/the-huipil-a-canvas-for-culture-and-identity/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6856025" y="4288425"/>
            <a:ext cx="1904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El Huipil: una prenda tradicional indígena.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 title="World Map Free Stock Photo - Public Domain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25" y="947701"/>
            <a:ext cx="5820900" cy="3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¿De dónde proviene?</a:t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1050" y="822375"/>
            <a:ext cx="2799000" cy="28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6211750" y="3790025"/>
            <a:ext cx="25584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https://w2w.indiana.edu/explore-collections/hanbok.html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2688325" y="2474475"/>
            <a:ext cx="489600" cy="249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38D3EE933A21458EA4EB82CE2FCE1B" ma:contentTypeVersion="10" ma:contentTypeDescription="Create a new document." ma:contentTypeScope="" ma:versionID="e03d3cce291b1fe089ddc3011c4c98e4">
  <xsd:schema xmlns:xsd="http://www.w3.org/2001/XMLSchema" xmlns:xs="http://www.w3.org/2001/XMLSchema" xmlns:p="http://schemas.microsoft.com/office/2006/metadata/properties" xmlns:ns2="0a90f05e-5b10-40ec-a511-95bbb679e972" xmlns:ns3="8b62fb69-a9ea-4af5-bca3-c494f8332c82" targetNamespace="http://schemas.microsoft.com/office/2006/metadata/properties" ma:root="true" ma:fieldsID="5c23448e9698943255d99e1a8499269d" ns2:_="" ns3:_="">
    <xsd:import namespace="0a90f05e-5b10-40ec-a511-95bbb679e972"/>
    <xsd:import namespace="8b62fb69-a9ea-4af5-bca3-c494f8332c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0f05e-5b10-40ec-a511-95bbb679e9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2fb69-a9ea-4af5-bca3-c494f8332c8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7D8420-0994-4E5B-BFD0-001A69603680}"/>
</file>

<file path=customXml/itemProps2.xml><?xml version="1.0" encoding="utf-8"?>
<ds:datastoreItem xmlns:ds="http://schemas.openxmlformats.org/officeDocument/2006/customXml" ds:itemID="{FD7037E7-265E-47A8-8611-0857D680F70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On-screen Show (16:9)</PresentationFormat>
  <Paragraphs>156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Merriweather</vt:lpstr>
      <vt:lpstr>Roboto</vt:lpstr>
      <vt:lpstr>Arial</vt:lpstr>
      <vt:lpstr>Paradigm</vt:lpstr>
      <vt:lpstr>La ropa que llevamos</vt:lpstr>
      <vt:lpstr>¿Qué ropa les gusta llevar?</vt:lpstr>
      <vt:lpstr>¿Nos vestimos todos iguales?</vt:lpstr>
      <vt:lpstr>¿Comunica algo la ropa que llevas?</vt:lpstr>
      <vt:lpstr>¿De dónde proviene?</vt:lpstr>
      <vt:lpstr>Huipil</vt:lpstr>
      <vt:lpstr>Huipil</vt:lpstr>
      <vt:lpstr>PowerPoint Presentation</vt:lpstr>
      <vt:lpstr>¿De dónde proviene?</vt:lpstr>
      <vt:lpstr>Hanbok</vt:lpstr>
      <vt:lpstr>Hanbok</vt:lpstr>
      <vt:lpstr>PowerPoint Presentation</vt:lpstr>
      <vt:lpstr>A pesar de sus culturas diferentes, ¿qué tienen en común el Huipil y el Hanbok?</vt:lpstr>
      <vt:lpstr>¿Qué tienen en común el Huipil y el Hanbok?</vt:lpstr>
      <vt:lpstr>¿Cuál prenda es más ______ que la otra?</vt:lpstr>
      <vt:lpstr>¿Cuál prenda es más ______ que la otra?</vt:lpstr>
      <vt:lpstr>¿Cuál prenda es más ______ que la otra?</vt:lpstr>
      <vt:lpstr>¿Cuál prenda es más ______ que la otra?</vt:lpstr>
      <vt:lpstr>¿Cuál prenda es de colores más ______ que la otra?</vt:lpstr>
      <vt:lpstr>¿Cuál prenda es de mangas más ______ que la otra?</vt:lpstr>
      <vt:lpstr>¿Cuál estilo te gusta más? ¿Por qué?</vt:lpstr>
      <vt:lpstr>¿Hay tradiciones en tu familia / cultura con respecto a la ropa?</vt:lpstr>
      <vt:lpstr>¿Por qué puede serle importante a alguien mantener el uso de la ropa tradicional de la(s) cultura(s) de su herencia?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ropa que llevamos</dc:title>
  <dc:creator>Rebecca Agudelo-McNealy</dc:creator>
  <cp:lastModifiedBy>Rebecca Agudelo-McNealy</cp:lastModifiedBy>
  <cp:revision>1</cp:revision>
  <dcterms:modified xsi:type="dcterms:W3CDTF">2024-05-28T13:36:40Z</dcterms:modified>
</cp:coreProperties>
</file>